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5" r:id="rId2"/>
    <p:sldId id="276" r:id="rId3"/>
    <p:sldId id="308" r:id="rId4"/>
    <p:sldId id="309" r:id="rId5"/>
    <p:sldId id="288" r:id="rId6"/>
    <p:sldId id="263" r:id="rId7"/>
    <p:sldId id="283" r:id="rId8"/>
    <p:sldId id="278" r:id="rId9"/>
    <p:sldId id="298" r:id="rId10"/>
    <p:sldId id="289" r:id="rId11"/>
    <p:sldId id="305" r:id="rId12"/>
    <p:sldId id="303" r:id="rId13"/>
    <p:sldId id="304" r:id="rId14"/>
    <p:sldId id="306" r:id="rId15"/>
    <p:sldId id="307" r:id="rId16"/>
    <p:sldId id="302" r:id="rId17"/>
    <p:sldId id="299" r:id="rId18"/>
    <p:sldId id="301" r:id="rId19"/>
    <p:sldId id="297" r:id="rId20"/>
    <p:sldId id="282" r:id="rId21"/>
    <p:sldId id="290" r:id="rId22"/>
    <p:sldId id="296" r:id="rId23"/>
    <p:sldId id="293" r:id="rId24"/>
    <p:sldId id="269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71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660"/>
  </p:normalViewPr>
  <p:slideViewPr>
    <p:cSldViewPr snapToGrid="0">
      <p:cViewPr varScale="1">
        <p:scale>
          <a:sx n="59" d="100"/>
          <a:sy n="59" d="100"/>
        </p:scale>
        <p:origin x="800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124385-9EDD-4209-B4EB-BDE432C86733}" type="doc">
      <dgm:prSet loTypeId="urn:microsoft.com/office/officeart/2005/8/layout/orgChart1" loCatId="hierarchy" qsTypeId="urn:microsoft.com/office/officeart/2005/8/quickstyle/3d2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D88E578B-5914-4DAD-A4E6-3992CD3FB5FD}">
      <dgm:prSet phldrT="[Text]" custT="1"/>
      <dgm:spPr/>
      <dgm:t>
        <a:bodyPr/>
        <a:lstStyle/>
        <a:p>
          <a:r>
            <a:rPr lang="en-US" sz="3600" b="1"/>
            <a:t>MODEL IMPLEMENTATION</a:t>
          </a:r>
          <a:endParaRPr lang="en-US" sz="3600" b="1" dirty="0"/>
        </a:p>
      </dgm:t>
    </dgm:pt>
    <dgm:pt modelId="{782776CF-6C4F-40C6-92A6-4B7845D1D471}" type="parTrans" cxnId="{DDE40B0B-2EDE-441C-8CF9-901D3AE92B1C}">
      <dgm:prSet/>
      <dgm:spPr/>
      <dgm:t>
        <a:bodyPr/>
        <a:lstStyle/>
        <a:p>
          <a:endParaRPr lang="en-US"/>
        </a:p>
      </dgm:t>
    </dgm:pt>
    <dgm:pt modelId="{2661DD79-1377-476F-A986-8F67BFD51DC7}" type="sibTrans" cxnId="{DDE40B0B-2EDE-441C-8CF9-901D3AE92B1C}">
      <dgm:prSet/>
      <dgm:spPr/>
      <dgm:t>
        <a:bodyPr/>
        <a:lstStyle/>
        <a:p>
          <a:endParaRPr lang="en-US"/>
        </a:p>
      </dgm:t>
    </dgm:pt>
    <dgm:pt modelId="{B89D6679-6CCB-48D7-8EFB-596DB00F4461}">
      <dgm:prSet phldrT="[Text]" custT="1"/>
      <dgm:spPr/>
      <dgm:t>
        <a:bodyPr/>
        <a:lstStyle/>
        <a:p>
          <a:r>
            <a:rPr lang="en-US" sz="3200" b="1" dirty="0"/>
            <a:t>RANDOM FOREST</a:t>
          </a:r>
        </a:p>
      </dgm:t>
    </dgm:pt>
    <dgm:pt modelId="{E7C3BE34-1DD8-4115-8373-4BB8A0A66B5F}" type="parTrans" cxnId="{765B481E-C3DE-4146-8366-B96E86EFDCCD}">
      <dgm:prSet/>
      <dgm:spPr/>
      <dgm:t>
        <a:bodyPr/>
        <a:lstStyle/>
        <a:p>
          <a:endParaRPr lang="en-US"/>
        </a:p>
      </dgm:t>
    </dgm:pt>
    <dgm:pt modelId="{FC811E5B-A4FC-45CF-94CE-6213CD3AE792}" type="sibTrans" cxnId="{765B481E-C3DE-4146-8366-B96E86EFDCCD}">
      <dgm:prSet/>
      <dgm:spPr/>
      <dgm:t>
        <a:bodyPr/>
        <a:lstStyle/>
        <a:p>
          <a:endParaRPr lang="en-US"/>
        </a:p>
      </dgm:t>
    </dgm:pt>
    <dgm:pt modelId="{45602271-900F-48DA-8A13-C4EEAF48F870}">
      <dgm:prSet phldrT="[Text]" custT="1"/>
      <dgm:spPr/>
      <dgm:t>
        <a:bodyPr/>
        <a:lstStyle/>
        <a:p>
          <a:endParaRPr lang="en-US" sz="3200" dirty="0"/>
        </a:p>
        <a:p>
          <a:r>
            <a:rPr lang="en-US" sz="3200" b="1" dirty="0"/>
            <a:t>LASSO REGRESSION</a:t>
          </a:r>
        </a:p>
        <a:p>
          <a:endParaRPr lang="en-US" sz="3200" dirty="0"/>
        </a:p>
      </dgm:t>
    </dgm:pt>
    <dgm:pt modelId="{43B407DE-E12E-465A-992C-3947F5E9B97E}" type="parTrans" cxnId="{1B427374-9C71-404D-A14F-0D39800FDA0F}">
      <dgm:prSet/>
      <dgm:spPr/>
      <dgm:t>
        <a:bodyPr/>
        <a:lstStyle/>
        <a:p>
          <a:endParaRPr lang="en-US"/>
        </a:p>
      </dgm:t>
    </dgm:pt>
    <dgm:pt modelId="{DBC3AB30-5914-49CF-82BE-5020997670A9}" type="sibTrans" cxnId="{1B427374-9C71-404D-A14F-0D39800FDA0F}">
      <dgm:prSet/>
      <dgm:spPr/>
      <dgm:t>
        <a:bodyPr/>
        <a:lstStyle/>
        <a:p>
          <a:endParaRPr lang="en-US"/>
        </a:p>
      </dgm:t>
    </dgm:pt>
    <dgm:pt modelId="{FFDDEACF-1E12-4F4E-AF45-DD6AF57EA56B}">
      <dgm:prSet phldrT="[Text]" custT="1"/>
      <dgm:spPr/>
      <dgm:t>
        <a:bodyPr/>
        <a:lstStyle/>
        <a:p>
          <a:r>
            <a:rPr lang="en-US" sz="3600" b="1" dirty="0"/>
            <a:t>DECISION</a:t>
          </a:r>
          <a:r>
            <a:rPr lang="en-US" sz="3600" b="1" baseline="0" dirty="0"/>
            <a:t> TREE</a:t>
          </a:r>
          <a:endParaRPr lang="en-US" sz="3600" b="1" dirty="0"/>
        </a:p>
      </dgm:t>
    </dgm:pt>
    <dgm:pt modelId="{D64218E4-E229-4899-AECC-D7646CEC2DD8}" type="parTrans" cxnId="{467E298E-DBB5-4A95-A302-5151E19CF842}">
      <dgm:prSet/>
      <dgm:spPr/>
      <dgm:t>
        <a:bodyPr/>
        <a:lstStyle/>
        <a:p>
          <a:endParaRPr lang="en-US"/>
        </a:p>
      </dgm:t>
    </dgm:pt>
    <dgm:pt modelId="{5BF80DC1-A702-4AEC-8C3F-502BECC5FE1A}" type="sibTrans" cxnId="{467E298E-DBB5-4A95-A302-5151E19CF842}">
      <dgm:prSet/>
      <dgm:spPr/>
      <dgm:t>
        <a:bodyPr/>
        <a:lstStyle/>
        <a:p>
          <a:endParaRPr lang="en-US"/>
        </a:p>
      </dgm:t>
    </dgm:pt>
    <dgm:pt modelId="{65F97808-774F-4C06-87CD-4F796049CDB9}" type="pres">
      <dgm:prSet presAssocID="{A3124385-9EDD-4209-B4EB-BDE432C867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A39C571-10C3-4EEE-BA57-7B724E8CD374}" type="pres">
      <dgm:prSet presAssocID="{D88E578B-5914-4DAD-A4E6-3992CD3FB5FD}" presName="hierRoot1" presStyleCnt="0">
        <dgm:presLayoutVars>
          <dgm:hierBranch val="init"/>
        </dgm:presLayoutVars>
      </dgm:prSet>
      <dgm:spPr/>
    </dgm:pt>
    <dgm:pt modelId="{B5F09446-E52F-4DED-8386-6DB988E45D13}" type="pres">
      <dgm:prSet presAssocID="{D88E578B-5914-4DAD-A4E6-3992CD3FB5FD}" presName="rootComposite1" presStyleCnt="0"/>
      <dgm:spPr/>
    </dgm:pt>
    <dgm:pt modelId="{2B9580BB-E610-4AAD-A1E4-A84351DCC0B8}" type="pres">
      <dgm:prSet presAssocID="{D88E578B-5914-4DAD-A4E6-3992CD3FB5FD}" presName="rootText1" presStyleLbl="node0" presStyleIdx="0" presStyleCnt="1" custScaleX="284144" custLinFactNeighborY="-11852">
        <dgm:presLayoutVars>
          <dgm:chPref val="3"/>
        </dgm:presLayoutVars>
      </dgm:prSet>
      <dgm:spPr/>
    </dgm:pt>
    <dgm:pt modelId="{F12BFF47-6A07-4E7C-A322-0A449DEC6FA3}" type="pres">
      <dgm:prSet presAssocID="{D88E578B-5914-4DAD-A4E6-3992CD3FB5FD}" presName="rootConnector1" presStyleLbl="node1" presStyleIdx="0" presStyleCnt="0"/>
      <dgm:spPr/>
    </dgm:pt>
    <dgm:pt modelId="{7CA43984-C656-4CD1-AC6C-631F525F530D}" type="pres">
      <dgm:prSet presAssocID="{D88E578B-5914-4DAD-A4E6-3992CD3FB5FD}" presName="hierChild2" presStyleCnt="0"/>
      <dgm:spPr/>
    </dgm:pt>
    <dgm:pt modelId="{90DFC3FA-7A93-4DB9-B6F7-418D7ED4EB56}" type="pres">
      <dgm:prSet presAssocID="{E7C3BE34-1DD8-4115-8373-4BB8A0A66B5F}" presName="Name37" presStyleLbl="parChTrans1D2" presStyleIdx="0" presStyleCnt="3"/>
      <dgm:spPr/>
    </dgm:pt>
    <dgm:pt modelId="{2A7B29C6-E736-44BA-BC08-2F1CFCA3ADF5}" type="pres">
      <dgm:prSet presAssocID="{B89D6679-6CCB-48D7-8EFB-596DB00F4461}" presName="hierRoot2" presStyleCnt="0">
        <dgm:presLayoutVars>
          <dgm:hierBranch val="init"/>
        </dgm:presLayoutVars>
      </dgm:prSet>
      <dgm:spPr/>
    </dgm:pt>
    <dgm:pt modelId="{F3F03D06-C005-4B0C-93D4-1D82FBFA7110}" type="pres">
      <dgm:prSet presAssocID="{B89D6679-6CCB-48D7-8EFB-596DB00F4461}" presName="rootComposite" presStyleCnt="0"/>
      <dgm:spPr/>
    </dgm:pt>
    <dgm:pt modelId="{8493357B-55A6-4204-96D7-A4B330D0C45C}" type="pres">
      <dgm:prSet presAssocID="{B89D6679-6CCB-48D7-8EFB-596DB00F4461}" presName="rootText" presStyleLbl="node2" presStyleIdx="0" presStyleCnt="3" custScaleX="103290" custLinFactNeighborX="-16" custLinFactNeighborY="21054">
        <dgm:presLayoutVars>
          <dgm:chPref val="3"/>
        </dgm:presLayoutVars>
      </dgm:prSet>
      <dgm:spPr/>
    </dgm:pt>
    <dgm:pt modelId="{A35C6004-D32E-425E-B6DC-9A598103364A}" type="pres">
      <dgm:prSet presAssocID="{B89D6679-6CCB-48D7-8EFB-596DB00F4461}" presName="rootConnector" presStyleLbl="node2" presStyleIdx="0" presStyleCnt="3"/>
      <dgm:spPr/>
    </dgm:pt>
    <dgm:pt modelId="{515D055E-F199-4B04-8A0F-90390F732B15}" type="pres">
      <dgm:prSet presAssocID="{B89D6679-6CCB-48D7-8EFB-596DB00F4461}" presName="hierChild4" presStyleCnt="0"/>
      <dgm:spPr/>
    </dgm:pt>
    <dgm:pt modelId="{6211271C-59F9-4D1F-A417-9A2C5BC78704}" type="pres">
      <dgm:prSet presAssocID="{B89D6679-6CCB-48D7-8EFB-596DB00F4461}" presName="hierChild5" presStyleCnt="0"/>
      <dgm:spPr/>
    </dgm:pt>
    <dgm:pt modelId="{56AD4D57-2F23-40DB-A2DE-31C90369AD59}" type="pres">
      <dgm:prSet presAssocID="{43B407DE-E12E-465A-992C-3947F5E9B97E}" presName="Name37" presStyleLbl="parChTrans1D2" presStyleIdx="1" presStyleCnt="3"/>
      <dgm:spPr/>
    </dgm:pt>
    <dgm:pt modelId="{4E348B0B-902F-4385-8F1E-9726062AA70E}" type="pres">
      <dgm:prSet presAssocID="{45602271-900F-48DA-8A13-C4EEAF48F870}" presName="hierRoot2" presStyleCnt="0">
        <dgm:presLayoutVars>
          <dgm:hierBranch val="init"/>
        </dgm:presLayoutVars>
      </dgm:prSet>
      <dgm:spPr/>
    </dgm:pt>
    <dgm:pt modelId="{8438C669-8283-4123-AB9F-D984C8B5AA00}" type="pres">
      <dgm:prSet presAssocID="{45602271-900F-48DA-8A13-C4EEAF48F870}" presName="rootComposite" presStyleCnt="0"/>
      <dgm:spPr/>
    </dgm:pt>
    <dgm:pt modelId="{DA5C07FF-7D68-400D-A785-728B5BA27AC5}" type="pres">
      <dgm:prSet presAssocID="{45602271-900F-48DA-8A13-C4EEAF48F870}" presName="rootText" presStyleLbl="node2" presStyleIdx="1" presStyleCnt="3" custScaleX="114370" custLinFactNeighborX="-1832" custLinFactNeighborY="24980">
        <dgm:presLayoutVars>
          <dgm:chPref val="3"/>
        </dgm:presLayoutVars>
      </dgm:prSet>
      <dgm:spPr/>
    </dgm:pt>
    <dgm:pt modelId="{2E483444-2FDF-48A9-87FF-D48FFDC66886}" type="pres">
      <dgm:prSet presAssocID="{45602271-900F-48DA-8A13-C4EEAF48F870}" presName="rootConnector" presStyleLbl="node2" presStyleIdx="1" presStyleCnt="3"/>
      <dgm:spPr/>
    </dgm:pt>
    <dgm:pt modelId="{C3670174-A693-443B-9A21-9BE2EBA882AA}" type="pres">
      <dgm:prSet presAssocID="{45602271-900F-48DA-8A13-C4EEAF48F870}" presName="hierChild4" presStyleCnt="0"/>
      <dgm:spPr/>
    </dgm:pt>
    <dgm:pt modelId="{C73593BF-2860-4FC0-ADA1-50DA90590E81}" type="pres">
      <dgm:prSet presAssocID="{45602271-900F-48DA-8A13-C4EEAF48F870}" presName="hierChild5" presStyleCnt="0"/>
      <dgm:spPr/>
    </dgm:pt>
    <dgm:pt modelId="{ACA0D13A-E6F4-4E63-B4E0-80226ADC8599}" type="pres">
      <dgm:prSet presAssocID="{D64218E4-E229-4899-AECC-D7646CEC2DD8}" presName="Name37" presStyleLbl="parChTrans1D2" presStyleIdx="2" presStyleCnt="3"/>
      <dgm:spPr/>
    </dgm:pt>
    <dgm:pt modelId="{EB370E4C-85FC-4BF1-B388-2E34E30C4EC6}" type="pres">
      <dgm:prSet presAssocID="{FFDDEACF-1E12-4F4E-AF45-DD6AF57EA56B}" presName="hierRoot2" presStyleCnt="0">
        <dgm:presLayoutVars>
          <dgm:hierBranch val="init"/>
        </dgm:presLayoutVars>
      </dgm:prSet>
      <dgm:spPr/>
    </dgm:pt>
    <dgm:pt modelId="{CBA891C1-778A-4A0E-867F-EB32830B1782}" type="pres">
      <dgm:prSet presAssocID="{FFDDEACF-1E12-4F4E-AF45-DD6AF57EA56B}" presName="rootComposite" presStyleCnt="0"/>
      <dgm:spPr/>
    </dgm:pt>
    <dgm:pt modelId="{004383DC-77D9-47CC-BAD8-0530421B1062}" type="pres">
      <dgm:prSet presAssocID="{FFDDEACF-1E12-4F4E-AF45-DD6AF57EA56B}" presName="rootText" presStyleLbl="node2" presStyleIdx="2" presStyleCnt="3" custLinFactNeighborX="-1092" custLinFactNeighborY="22673">
        <dgm:presLayoutVars>
          <dgm:chPref val="3"/>
        </dgm:presLayoutVars>
      </dgm:prSet>
      <dgm:spPr/>
    </dgm:pt>
    <dgm:pt modelId="{3F6A46D8-D62B-4188-9F07-89E0EC80CCBD}" type="pres">
      <dgm:prSet presAssocID="{FFDDEACF-1E12-4F4E-AF45-DD6AF57EA56B}" presName="rootConnector" presStyleLbl="node2" presStyleIdx="2" presStyleCnt="3"/>
      <dgm:spPr/>
    </dgm:pt>
    <dgm:pt modelId="{2F217522-B302-478D-BA1F-953AE767E3D4}" type="pres">
      <dgm:prSet presAssocID="{FFDDEACF-1E12-4F4E-AF45-DD6AF57EA56B}" presName="hierChild4" presStyleCnt="0"/>
      <dgm:spPr/>
    </dgm:pt>
    <dgm:pt modelId="{E1C1B2F3-4604-46CF-B7E3-5F9D70E0A706}" type="pres">
      <dgm:prSet presAssocID="{FFDDEACF-1E12-4F4E-AF45-DD6AF57EA56B}" presName="hierChild5" presStyleCnt="0"/>
      <dgm:spPr/>
    </dgm:pt>
    <dgm:pt modelId="{AA24B26A-6F73-400C-8A16-5CE4782B10D0}" type="pres">
      <dgm:prSet presAssocID="{D88E578B-5914-4DAD-A4E6-3992CD3FB5FD}" presName="hierChild3" presStyleCnt="0"/>
      <dgm:spPr/>
    </dgm:pt>
  </dgm:ptLst>
  <dgm:cxnLst>
    <dgm:cxn modelId="{ED0E1808-A22D-4D30-A27B-29ECF6D2EB94}" type="presOf" srcId="{45602271-900F-48DA-8A13-C4EEAF48F870}" destId="{DA5C07FF-7D68-400D-A785-728B5BA27AC5}" srcOrd="0" destOrd="0" presId="urn:microsoft.com/office/officeart/2005/8/layout/orgChart1"/>
    <dgm:cxn modelId="{DDE40B0B-2EDE-441C-8CF9-901D3AE92B1C}" srcId="{A3124385-9EDD-4209-B4EB-BDE432C86733}" destId="{D88E578B-5914-4DAD-A4E6-3992CD3FB5FD}" srcOrd="0" destOrd="0" parTransId="{782776CF-6C4F-40C6-92A6-4B7845D1D471}" sibTransId="{2661DD79-1377-476F-A986-8F67BFD51DC7}"/>
    <dgm:cxn modelId="{4F8A2A0E-43F3-4216-89AD-9C22095C13DA}" type="presOf" srcId="{D88E578B-5914-4DAD-A4E6-3992CD3FB5FD}" destId="{2B9580BB-E610-4AAD-A1E4-A84351DCC0B8}" srcOrd="0" destOrd="0" presId="urn:microsoft.com/office/officeart/2005/8/layout/orgChart1"/>
    <dgm:cxn modelId="{C6170413-D34E-4C77-96F6-4AC3E55EEA0A}" type="presOf" srcId="{D88E578B-5914-4DAD-A4E6-3992CD3FB5FD}" destId="{F12BFF47-6A07-4E7C-A322-0A449DEC6FA3}" srcOrd="1" destOrd="0" presId="urn:microsoft.com/office/officeart/2005/8/layout/orgChart1"/>
    <dgm:cxn modelId="{F66BC216-47E5-49E5-8C12-5A0DBCEFF61D}" type="presOf" srcId="{45602271-900F-48DA-8A13-C4EEAF48F870}" destId="{2E483444-2FDF-48A9-87FF-D48FFDC66886}" srcOrd="1" destOrd="0" presId="urn:microsoft.com/office/officeart/2005/8/layout/orgChart1"/>
    <dgm:cxn modelId="{92986C1B-3FBB-4975-97EF-435C0A2096B9}" type="presOf" srcId="{D64218E4-E229-4899-AECC-D7646CEC2DD8}" destId="{ACA0D13A-E6F4-4E63-B4E0-80226ADC8599}" srcOrd="0" destOrd="0" presId="urn:microsoft.com/office/officeart/2005/8/layout/orgChart1"/>
    <dgm:cxn modelId="{765B481E-C3DE-4146-8366-B96E86EFDCCD}" srcId="{D88E578B-5914-4DAD-A4E6-3992CD3FB5FD}" destId="{B89D6679-6CCB-48D7-8EFB-596DB00F4461}" srcOrd="0" destOrd="0" parTransId="{E7C3BE34-1DD8-4115-8373-4BB8A0A66B5F}" sibTransId="{FC811E5B-A4FC-45CF-94CE-6213CD3AE792}"/>
    <dgm:cxn modelId="{2117AF2A-74A7-406C-9B25-7945A8B39B7C}" type="presOf" srcId="{43B407DE-E12E-465A-992C-3947F5E9B97E}" destId="{56AD4D57-2F23-40DB-A2DE-31C90369AD59}" srcOrd="0" destOrd="0" presId="urn:microsoft.com/office/officeart/2005/8/layout/orgChart1"/>
    <dgm:cxn modelId="{1B427374-9C71-404D-A14F-0D39800FDA0F}" srcId="{D88E578B-5914-4DAD-A4E6-3992CD3FB5FD}" destId="{45602271-900F-48DA-8A13-C4EEAF48F870}" srcOrd="1" destOrd="0" parTransId="{43B407DE-E12E-465A-992C-3947F5E9B97E}" sibTransId="{DBC3AB30-5914-49CF-82BE-5020997670A9}"/>
    <dgm:cxn modelId="{93170958-46FF-4B2F-B885-03356FEA31C4}" type="presOf" srcId="{FFDDEACF-1E12-4F4E-AF45-DD6AF57EA56B}" destId="{004383DC-77D9-47CC-BAD8-0530421B1062}" srcOrd="0" destOrd="0" presId="urn:microsoft.com/office/officeart/2005/8/layout/orgChart1"/>
    <dgm:cxn modelId="{0741D77F-3A74-41BF-8EA3-6FA58E27C269}" type="presOf" srcId="{B89D6679-6CCB-48D7-8EFB-596DB00F4461}" destId="{8493357B-55A6-4204-96D7-A4B330D0C45C}" srcOrd="0" destOrd="0" presId="urn:microsoft.com/office/officeart/2005/8/layout/orgChart1"/>
    <dgm:cxn modelId="{467E298E-DBB5-4A95-A302-5151E19CF842}" srcId="{D88E578B-5914-4DAD-A4E6-3992CD3FB5FD}" destId="{FFDDEACF-1E12-4F4E-AF45-DD6AF57EA56B}" srcOrd="2" destOrd="0" parTransId="{D64218E4-E229-4899-AECC-D7646CEC2DD8}" sibTransId="{5BF80DC1-A702-4AEC-8C3F-502BECC5FE1A}"/>
    <dgm:cxn modelId="{3FD3EFC9-DE03-4E1D-A06D-3BAD8D7760C2}" type="presOf" srcId="{B89D6679-6CCB-48D7-8EFB-596DB00F4461}" destId="{A35C6004-D32E-425E-B6DC-9A598103364A}" srcOrd="1" destOrd="0" presId="urn:microsoft.com/office/officeart/2005/8/layout/orgChart1"/>
    <dgm:cxn modelId="{252DFFCA-2D21-4914-B3ED-D2EC948A818F}" type="presOf" srcId="{E7C3BE34-1DD8-4115-8373-4BB8A0A66B5F}" destId="{90DFC3FA-7A93-4DB9-B6F7-418D7ED4EB56}" srcOrd="0" destOrd="0" presId="urn:microsoft.com/office/officeart/2005/8/layout/orgChart1"/>
    <dgm:cxn modelId="{64FC46E2-84C0-460B-8F7C-EAB4B2A7232F}" type="presOf" srcId="{A3124385-9EDD-4209-B4EB-BDE432C86733}" destId="{65F97808-774F-4C06-87CD-4F796049CDB9}" srcOrd="0" destOrd="0" presId="urn:microsoft.com/office/officeart/2005/8/layout/orgChart1"/>
    <dgm:cxn modelId="{E1D391E7-3C23-4F3B-9985-71F4F0139843}" type="presOf" srcId="{FFDDEACF-1E12-4F4E-AF45-DD6AF57EA56B}" destId="{3F6A46D8-D62B-4188-9F07-89E0EC80CCBD}" srcOrd="1" destOrd="0" presId="urn:microsoft.com/office/officeart/2005/8/layout/orgChart1"/>
    <dgm:cxn modelId="{62C63409-CA18-4B9E-ACC0-DF04AAAC278F}" type="presParOf" srcId="{65F97808-774F-4C06-87CD-4F796049CDB9}" destId="{2A39C571-10C3-4EEE-BA57-7B724E8CD374}" srcOrd="0" destOrd="0" presId="urn:microsoft.com/office/officeart/2005/8/layout/orgChart1"/>
    <dgm:cxn modelId="{BAD7A714-AB96-4F3F-98DF-11BEB6E1B37F}" type="presParOf" srcId="{2A39C571-10C3-4EEE-BA57-7B724E8CD374}" destId="{B5F09446-E52F-4DED-8386-6DB988E45D13}" srcOrd="0" destOrd="0" presId="urn:microsoft.com/office/officeart/2005/8/layout/orgChart1"/>
    <dgm:cxn modelId="{D1E2BE9D-B993-44B0-A7E5-FD3535B93C7F}" type="presParOf" srcId="{B5F09446-E52F-4DED-8386-6DB988E45D13}" destId="{2B9580BB-E610-4AAD-A1E4-A84351DCC0B8}" srcOrd="0" destOrd="0" presId="urn:microsoft.com/office/officeart/2005/8/layout/orgChart1"/>
    <dgm:cxn modelId="{D4D92D6B-F66F-4148-B815-6444BFF9B051}" type="presParOf" srcId="{B5F09446-E52F-4DED-8386-6DB988E45D13}" destId="{F12BFF47-6A07-4E7C-A322-0A449DEC6FA3}" srcOrd="1" destOrd="0" presId="urn:microsoft.com/office/officeart/2005/8/layout/orgChart1"/>
    <dgm:cxn modelId="{C2CD6EFE-8F96-4594-967F-9B13212C8400}" type="presParOf" srcId="{2A39C571-10C3-4EEE-BA57-7B724E8CD374}" destId="{7CA43984-C656-4CD1-AC6C-631F525F530D}" srcOrd="1" destOrd="0" presId="urn:microsoft.com/office/officeart/2005/8/layout/orgChart1"/>
    <dgm:cxn modelId="{A23A31D7-AAD6-4FB2-AF9A-1E78AF1C91DD}" type="presParOf" srcId="{7CA43984-C656-4CD1-AC6C-631F525F530D}" destId="{90DFC3FA-7A93-4DB9-B6F7-418D7ED4EB56}" srcOrd="0" destOrd="0" presId="urn:microsoft.com/office/officeart/2005/8/layout/orgChart1"/>
    <dgm:cxn modelId="{8AD08503-8B1C-4D56-BB2F-79D41EDBA916}" type="presParOf" srcId="{7CA43984-C656-4CD1-AC6C-631F525F530D}" destId="{2A7B29C6-E736-44BA-BC08-2F1CFCA3ADF5}" srcOrd="1" destOrd="0" presId="urn:microsoft.com/office/officeart/2005/8/layout/orgChart1"/>
    <dgm:cxn modelId="{4E59F7AF-E4C6-461B-ADCA-0B3F461528D8}" type="presParOf" srcId="{2A7B29C6-E736-44BA-BC08-2F1CFCA3ADF5}" destId="{F3F03D06-C005-4B0C-93D4-1D82FBFA7110}" srcOrd="0" destOrd="0" presId="urn:microsoft.com/office/officeart/2005/8/layout/orgChart1"/>
    <dgm:cxn modelId="{025668F5-3688-431E-94C9-BF57EB7F0845}" type="presParOf" srcId="{F3F03D06-C005-4B0C-93D4-1D82FBFA7110}" destId="{8493357B-55A6-4204-96D7-A4B330D0C45C}" srcOrd="0" destOrd="0" presId="urn:microsoft.com/office/officeart/2005/8/layout/orgChart1"/>
    <dgm:cxn modelId="{249B54C8-83FE-456E-92C7-FBA9B8582C3F}" type="presParOf" srcId="{F3F03D06-C005-4B0C-93D4-1D82FBFA7110}" destId="{A35C6004-D32E-425E-B6DC-9A598103364A}" srcOrd="1" destOrd="0" presId="urn:microsoft.com/office/officeart/2005/8/layout/orgChart1"/>
    <dgm:cxn modelId="{E5D52C61-79B2-449B-B830-97B5CD07D42D}" type="presParOf" srcId="{2A7B29C6-E736-44BA-BC08-2F1CFCA3ADF5}" destId="{515D055E-F199-4B04-8A0F-90390F732B15}" srcOrd="1" destOrd="0" presId="urn:microsoft.com/office/officeart/2005/8/layout/orgChart1"/>
    <dgm:cxn modelId="{8CDB2888-1432-4678-9E38-D685B9F82508}" type="presParOf" srcId="{2A7B29C6-E736-44BA-BC08-2F1CFCA3ADF5}" destId="{6211271C-59F9-4D1F-A417-9A2C5BC78704}" srcOrd="2" destOrd="0" presId="urn:microsoft.com/office/officeart/2005/8/layout/orgChart1"/>
    <dgm:cxn modelId="{3305365D-F3ED-4646-8B04-3A785E122D4D}" type="presParOf" srcId="{7CA43984-C656-4CD1-AC6C-631F525F530D}" destId="{56AD4D57-2F23-40DB-A2DE-31C90369AD59}" srcOrd="2" destOrd="0" presId="urn:microsoft.com/office/officeart/2005/8/layout/orgChart1"/>
    <dgm:cxn modelId="{09391CAF-F0A5-4DBD-B9C0-DD67AA139F72}" type="presParOf" srcId="{7CA43984-C656-4CD1-AC6C-631F525F530D}" destId="{4E348B0B-902F-4385-8F1E-9726062AA70E}" srcOrd="3" destOrd="0" presId="urn:microsoft.com/office/officeart/2005/8/layout/orgChart1"/>
    <dgm:cxn modelId="{A657B50B-B00D-459A-AD62-B0A9781F44BA}" type="presParOf" srcId="{4E348B0B-902F-4385-8F1E-9726062AA70E}" destId="{8438C669-8283-4123-AB9F-D984C8B5AA00}" srcOrd="0" destOrd="0" presId="urn:microsoft.com/office/officeart/2005/8/layout/orgChart1"/>
    <dgm:cxn modelId="{59F388F3-FE14-4D0F-B3BC-38569CB03CF5}" type="presParOf" srcId="{8438C669-8283-4123-AB9F-D984C8B5AA00}" destId="{DA5C07FF-7D68-400D-A785-728B5BA27AC5}" srcOrd="0" destOrd="0" presId="urn:microsoft.com/office/officeart/2005/8/layout/orgChart1"/>
    <dgm:cxn modelId="{2E9A594D-7B67-4F15-9767-A231DD289BFD}" type="presParOf" srcId="{8438C669-8283-4123-AB9F-D984C8B5AA00}" destId="{2E483444-2FDF-48A9-87FF-D48FFDC66886}" srcOrd="1" destOrd="0" presId="urn:microsoft.com/office/officeart/2005/8/layout/orgChart1"/>
    <dgm:cxn modelId="{1956F352-9CB7-4620-9470-279FBEB28766}" type="presParOf" srcId="{4E348B0B-902F-4385-8F1E-9726062AA70E}" destId="{C3670174-A693-443B-9A21-9BE2EBA882AA}" srcOrd="1" destOrd="0" presId="urn:microsoft.com/office/officeart/2005/8/layout/orgChart1"/>
    <dgm:cxn modelId="{BA9C6E7D-69AB-4ADB-94E3-1E90BF60CE3E}" type="presParOf" srcId="{4E348B0B-902F-4385-8F1E-9726062AA70E}" destId="{C73593BF-2860-4FC0-ADA1-50DA90590E81}" srcOrd="2" destOrd="0" presId="urn:microsoft.com/office/officeart/2005/8/layout/orgChart1"/>
    <dgm:cxn modelId="{AFA1112B-364A-4B7D-8E6F-8B6534BF87F2}" type="presParOf" srcId="{7CA43984-C656-4CD1-AC6C-631F525F530D}" destId="{ACA0D13A-E6F4-4E63-B4E0-80226ADC8599}" srcOrd="4" destOrd="0" presId="urn:microsoft.com/office/officeart/2005/8/layout/orgChart1"/>
    <dgm:cxn modelId="{DE105582-DD31-4CEB-840A-CF2021D7E97D}" type="presParOf" srcId="{7CA43984-C656-4CD1-AC6C-631F525F530D}" destId="{EB370E4C-85FC-4BF1-B388-2E34E30C4EC6}" srcOrd="5" destOrd="0" presId="urn:microsoft.com/office/officeart/2005/8/layout/orgChart1"/>
    <dgm:cxn modelId="{A61B510D-26D3-4639-BB0B-60B50F13D28B}" type="presParOf" srcId="{EB370E4C-85FC-4BF1-B388-2E34E30C4EC6}" destId="{CBA891C1-778A-4A0E-867F-EB32830B1782}" srcOrd="0" destOrd="0" presId="urn:microsoft.com/office/officeart/2005/8/layout/orgChart1"/>
    <dgm:cxn modelId="{AE7E1278-7137-4FAE-877F-CC99E947EE0E}" type="presParOf" srcId="{CBA891C1-778A-4A0E-867F-EB32830B1782}" destId="{004383DC-77D9-47CC-BAD8-0530421B1062}" srcOrd="0" destOrd="0" presId="urn:microsoft.com/office/officeart/2005/8/layout/orgChart1"/>
    <dgm:cxn modelId="{95C0DD14-1360-4F9A-9BC6-8CE5BC2CCFB3}" type="presParOf" srcId="{CBA891C1-778A-4A0E-867F-EB32830B1782}" destId="{3F6A46D8-D62B-4188-9F07-89E0EC80CCBD}" srcOrd="1" destOrd="0" presId="urn:microsoft.com/office/officeart/2005/8/layout/orgChart1"/>
    <dgm:cxn modelId="{2D55B53B-65E3-44BF-ADE5-4A6026178898}" type="presParOf" srcId="{EB370E4C-85FC-4BF1-B388-2E34E30C4EC6}" destId="{2F217522-B302-478D-BA1F-953AE767E3D4}" srcOrd="1" destOrd="0" presId="urn:microsoft.com/office/officeart/2005/8/layout/orgChart1"/>
    <dgm:cxn modelId="{92DC8B39-4E84-4F51-9843-C61BABC134B1}" type="presParOf" srcId="{EB370E4C-85FC-4BF1-B388-2E34E30C4EC6}" destId="{E1C1B2F3-4604-46CF-B7E3-5F9D70E0A706}" srcOrd="2" destOrd="0" presId="urn:microsoft.com/office/officeart/2005/8/layout/orgChart1"/>
    <dgm:cxn modelId="{A7135790-9504-4965-A8BA-BECA9044E8E1}" type="presParOf" srcId="{2A39C571-10C3-4EEE-BA57-7B724E8CD374}" destId="{AA24B26A-6F73-400C-8A16-5CE4782B10D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0D13A-E6F4-4E63-B4E0-80226ADC8599}">
      <dsp:nvSpPr>
        <dsp:cNvPr id="0" name=""/>
        <dsp:cNvSpPr/>
      </dsp:nvSpPr>
      <dsp:spPr>
        <a:xfrm>
          <a:off x="5422488" y="1745967"/>
          <a:ext cx="3881537" cy="1153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7058"/>
              </a:lnTo>
              <a:lnTo>
                <a:pt x="3881537" y="837058"/>
              </a:lnTo>
              <a:lnTo>
                <a:pt x="3881537" y="115364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D4D57-2F23-40DB-A2DE-31C90369AD59}">
      <dsp:nvSpPr>
        <dsp:cNvPr id="0" name=""/>
        <dsp:cNvSpPr/>
      </dsp:nvSpPr>
      <dsp:spPr>
        <a:xfrm>
          <a:off x="5371130" y="1745967"/>
          <a:ext cx="91440" cy="1188419"/>
        </a:xfrm>
        <a:custGeom>
          <a:avLst/>
          <a:gdLst/>
          <a:ahLst/>
          <a:cxnLst/>
          <a:rect l="0" t="0" r="0" b="0"/>
          <a:pathLst>
            <a:path>
              <a:moveTo>
                <a:pt x="51358" y="0"/>
              </a:moveTo>
              <a:lnTo>
                <a:pt x="51358" y="871836"/>
              </a:lnTo>
              <a:lnTo>
                <a:pt x="45720" y="871836"/>
              </a:lnTo>
              <a:lnTo>
                <a:pt x="45720" y="1188419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FC3FA-7A93-4DB9-B6F7-418D7ED4EB56}">
      <dsp:nvSpPr>
        <dsp:cNvPr id="0" name=""/>
        <dsp:cNvSpPr/>
      </dsp:nvSpPr>
      <dsp:spPr>
        <a:xfrm>
          <a:off x="1557141" y="1745967"/>
          <a:ext cx="3865347" cy="1129233"/>
        </a:xfrm>
        <a:custGeom>
          <a:avLst/>
          <a:gdLst/>
          <a:ahLst/>
          <a:cxnLst/>
          <a:rect l="0" t="0" r="0" b="0"/>
          <a:pathLst>
            <a:path>
              <a:moveTo>
                <a:pt x="3865347" y="0"/>
              </a:moveTo>
              <a:lnTo>
                <a:pt x="3865347" y="812651"/>
              </a:lnTo>
              <a:lnTo>
                <a:pt x="0" y="812651"/>
              </a:lnTo>
              <a:lnTo>
                <a:pt x="0" y="112923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9580BB-E610-4AAD-A1E4-A84351DCC0B8}">
      <dsp:nvSpPr>
        <dsp:cNvPr id="0" name=""/>
        <dsp:cNvSpPr/>
      </dsp:nvSpPr>
      <dsp:spPr>
        <a:xfrm>
          <a:off x="1138921" y="238433"/>
          <a:ext cx="8567134" cy="15075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MODEL IMPLEMENTATION</a:t>
          </a:r>
          <a:endParaRPr lang="en-US" sz="3600" b="1" kern="1200" dirty="0"/>
        </a:p>
      </dsp:txBody>
      <dsp:txXfrm>
        <a:off x="1138921" y="238433"/>
        <a:ext cx="8567134" cy="1507533"/>
      </dsp:txXfrm>
    </dsp:sp>
    <dsp:sp modelId="{8493357B-55A6-4204-96D7-A4B330D0C45C}">
      <dsp:nvSpPr>
        <dsp:cNvPr id="0" name=""/>
        <dsp:cNvSpPr/>
      </dsp:nvSpPr>
      <dsp:spPr>
        <a:xfrm>
          <a:off x="9" y="2875200"/>
          <a:ext cx="3114263" cy="15075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RANDOM FOREST</a:t>
          </a:r>
        </a:p>
      </dsp:txBody>
      <dsp:txXfrm>
        <a:off x="9" y="2875200"/>
        <a:ext cx="3114263" cy="1507533"/>
      </dsp:txXfrm>
    </dsp:sp>
    <dsp:sp modelId="{DA5C07FF-7D68-400D-A785-728B5BA27AC5}">
      <dsp:nvSpPr>
        <dsp:cNvPr id="0" name=""/>
        <dsp:cNvSpPr/>
      </dsp:nvSpPr>
      <dsp:spPr>
        <a:xfrm>
          <a:off x="3692683" y="2934386"/>
          <a:ext cx="3448333" cy="15075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LASSO REGRESSION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 dirty="0"/>
        </a:p>
      </dsp:txBody>
      <dsp:txXfrm>
        <a:off x="3692683" y="2934386"/>
        <a:ext cx="3448333" cy="1507533"/>
      </dsp:txXfrm>
    </dsp:sp>
    <dsp:sp modelId="{004383DC-77D9-47CC-BAD8-0530421B1062}">
      <dsp:nvSpPr>
        <dsp:cNvPr id="0" name=""/>
        <dsp:cNvSpPr/>
      </dsp:nvSpPr>
      <dsp:spPr>
        <a:xfrm>
          <a:off x="7796492" y="2899607"/>
          <a:ext cx="3015067" cy="1507533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DECISION</a:t>
          </a:r>
          <a:r>
            <a:rPr lang="en-US" sz="3600" b="1" kern="1200" baseline="0" dirty="0"/>
            <a:t> TREE</a:t>
          </a:r>
          <a:endParaRPr lang="en-US" sz="3600" b="1" kern="1200" dirty="0"/>
        </a:p>
      </dsp:txBody>
      <dsp:txXfrm>
        <a:off x="7796492" y="2899607"/>
        <a:ext cx="3015067" cy="1507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3E45D-E80D-4E26-9CD1-4269CB963E48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27D82-2EBA-4C59-AE85-67CFA077F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28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dc65bbf5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dc65bbf5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e67f60e52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e67f60e52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C4D8-7267-481C-97FB-88531F8E7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045EB4-C8E9-4276-9892-A8BD1C24C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52CF-CF54-495A-A737-C76F22C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16B41-8557-4095-987E-1657BF217C77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2B9-480E-49D4-AFD3-A3BC21B8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CFFCE-F9B6-482C-816E-091792F26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7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1024C-8551-48EC-85CB-36598BBE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7669F4-208D-4BAB-82BE-F275945E2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81D84-11A2-4845-9DEE-21A1FB2F7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EB645-2C1C-4633-86DE-FE2ED1B3463F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461C0-7A06-45C8-A0F8-23FAD46F3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6CCC8-2ED3-42E3-8030-B0E9DF796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5E5C2-3281-4A33-88C5-C97138BFAC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B8C3E-19EC-4156-82C4-FA8E3ACF7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8D120-4C33-4D5C-A088-1E7779637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1347E-1AE4-4D06-A441-57D3840EBF21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8C907-51F8-4CCC-8671-CA5B649E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80B0B-A14D-4BA5-A718-F6E7ADBC4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7FC0-FF7C-4F6B-A842-ECAEDD7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F3BD4-EEBC-444E-88DB-259F6F33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BFAAB-6BAC-4D88-8AF7-FC846BF04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B61D6-CB4C-4A2E-A777-4301871311A7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D7F4-E6AC-4CB6-B687-556E6DB5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703C-113A-46CC-AC65-292EB067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4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E7A4B-0F44-4E42-939A-CDE6C4A49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40" y="307011"/>
            <a:ext cx="6787025" cy="29860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B6593-CC60-4C4A-B097-A7D3799BD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2440" y="3883454"/>
            <a:ext cx="6787025" cy="79228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6C689-8E98-4045-AAAC-AC66298D8C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3411" y="5266097"/>
            <a:ext cx="1482526" cy="365125"/>
          </a:xfrm>
        </p:spPr>
        <p:txBody>
          <a:bodyPr/>
          <a:lstStyle/>
          <a:p>
            <a:fld id="{1F6C6123-4C45-4187-95C9-4E42B129B427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A7DCE6-A108-4CE1-BB08-97701D34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71167" y="5266096"/>
            <a:ext cx="202653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8B96D-492C-4CC3-A033-5EA3A2F3C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62931" y="5266095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E1157-304E-4446-9FA2-A0D0F7A5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CE9E-70A6-48AD-A24A-13D574383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E2C5-1B89-4EE8-A540-906472A1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BB858-CDD0-459B-8AA4-9272BD26A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BDD37-B31F-435B-8D38-D7D462C50B03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B7E86D-82BE-4E26-A9C3-95CC0F49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D830B-C931-46B1-8F17-16243BFD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7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EE-5ED7-4733-B755-CB96ADE7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A0618-A658-46BD-AB6D-8208DA7FC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67DBE-C48C-42A1-94A3-9527A0944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27F4C-4D8F-4F03-9881-DADD3BC808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57925D-369F-411F-B885-734AB70D2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43A2-98F3-42F1-9A82-FA5FFD7F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0C42-F299-4803-9353-53462EA03A6B}" type="datetime1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62CF4-4E17-4D39-8E8E-8949A9CD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DEEB83-1757-489A-8EE3-E5F48A35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87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50B1-6BD1-4645-81EE-9AC7858D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7856AC-1564-422B-A261-A405B2217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EE69-B3B5-4C05-9300-CBB8E38887B1}" type="datetime1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EC8FB-F905-4A5D-AB53-12C1AADB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74DBB-D2BA-424E-A50D-E0D78897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8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92351-298C-4CA7-A9E3-56F637FA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17800-9ECF-4466-8A33-9A4BB22C6E37}" type="datetime1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81D90-C9C0-4B17-89C3-13DA3A9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E314D-FD1B-4975-AE16-9CDCC634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2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9E3F-372A-407D-B334-3FD27755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0B83-8870-4B46-9F59-5CC84DEFB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CC3D7-7F10-42DA-8696-266C3AE69E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E5CF6-7F8D-4850-9864-97DA86EA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C3F0-2875-43EB-AF0B-B5D59234A5A9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46AFE-B880-46F5-B5C6-2DEC8AAF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75EDA-D7C7-4D5B-8ADA-2C4C0D16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9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0A279-B977-4A7C-87E5-62231D946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0D755-8571-44A5-AE1A-89C9201F5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34A2E-AFFE-48A4-A1FD-8FC6BEE61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85560A-540C-47FC-A6B0-665522069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FB6E-C238-4FC6-8314-2569024702F8}" type="datetime1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A1103-4151-4737-9D9F-ECB366AA7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0B3C5-F017-4E10-86F3-4C24DEFA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5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4EBDDA-E62D-4396-A585-79909DF6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1B46D-FE47-4863-91F5-8DF27DBA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71081"/>
            <a:ext cx="10515600" cy="4277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7AB05-0A06-4E1C-9ABC-94BB04320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78C59-43AA-4F96-8AC2-48F633003178}" type="datetime1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3E9AF-D197-4E5B-86F0-EB12503E8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7BCB-A864-4AA7-AA0C-5BBFBA97E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AFD5A-4082-4BE4-96FC-4C4C607629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8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2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E126-A573-1D84-4218-09A477F5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39" y="1672046"/>
            <a:ext cx="6787025" cy="236563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Calibri Body"/>
              </a:rPr>
              <a:t>PREDICTON OF ROCK STRENGTH FROM GAMMA RAY AND RATE OF PENETRATION DATA USING RANDOM FOREST, LASSO REGRESSION AND DECISION TREE MACHINE LEARNING ALGORITHMS.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68C0E-9B9D-9792-9819-CA023A37D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998" y="5490185"/>
            <a:ext cx="6787025" cy="792283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tx2">
                    <a:lumMod val="50000"/>
                  </a:schemeClr>
                </a:solidFill>
                <a:latin typeface="Calibri Body"/>
              </a:rPr>
              <a:t>GROUP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662930" y="5307622"/>
            <a:ext cx="2026534" cy="365125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1</a:t>
            </a:fld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058691"/>
      </p:ext>
    </p:extLst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10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5614BB-4225-9797-2CCB-A9AD37A72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256" y="659326"/>
            <a:ext cx="7859486" cy="55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F42BC-8FE1-F5CE-690F-1577B38F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6644BD-0A66-FBC7-264E-FE82C7660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7" y="1470842"/>
            <a:ext cx="10689770" cy="469369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0CA388-FBFD-C16C-660D-17EDB88D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221" y="693463"/>
            <a:ext cx="9587920" cy="908233"/>
          </a:xfrm>
        </p:spPr>
        <p:txBody>
          <a:bodyPr/>
          <a:lstStyle/>
          <a:p>
            <a:pPr algn="ctr"/>
            <a:r>
              <a:rPr lang="en-US" dirty="0"/>
              <a:t>DATA CLEANING : INTERPOLATION</a:t>
            </a:r>
          </a:p>
        </p:txBody>
      </p:sp>
    </p:spTree>
    <p:extLst>
      <p:ext uri="{BB962C8B-B14F-4D97-AF65-F5344CB8AC3E}">
        <p14:creationId xmlns:p14="http://schemas.microsoft.com/office/powerpoint/2010/main" val="25888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1502BB-5399-E899-1668-58B5D0344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02" y="682628"/>
            <a:ext cx="10713796" cy="53480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4A71B-F129-6305-591A-A3FF303A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A4FE26-FB40-423E-8FEB-A0CB4017D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153886"/>
            <a:ext cx="10776857" cy="50039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898EA-5608-B435-AE7C-6A015C69F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99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BAA2-628B-003E-5F83-B2FFA481F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279AB-7207-316C-8F2B-9E4F83F0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0DFAC-82C4-C2AB-7761-E38D1B47F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07911"/>
            <a:ext cx="10515600" cy="54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4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68F00-F249-E422-3CFE-F1A9D6CA4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0A06F308-40AE-4175-E864-AE32B1649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2" y="689066"/>
            <a:ext cx="10355366" cy="54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1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74F4-A697-7C9A-7DE3-149384BB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13" y="598039"/>
            <a:ext cx="10428250" cy="91507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FEATURE SCALING (STANDARDIZATION)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F787B-8AD4-D5BA-F740-4C0010639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550" y="1650380"/>
                <a:ext cx="10428249" cy="432667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5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GB" sz="65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6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6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GB" sz="6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GB" sz="6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GB" sz="65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86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GB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X represents a specific value in the feature column.</a:t>
                </a:r>
              </a:p>
              <a:p>
                <a:pPr marL="0" indent="0">
                  <a:buNone/>
                </a:pPr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mean </a:t>
                </a:r>
                <a:endParaRPr lang="en-GB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n-GB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standard deviation of the particular feature</a:t>
                </a:r>
                <a:r>
                  <a:rPr lang="en-GB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sz="115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F787B-8AD4-D5BA-F740-4C0010639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550" y="1650380"/>
                <a:ext cx="10428249" cy="4326673"/>
              </a:xfrm>
              <a:blipFill>
                <a:blip r:embed="rId2"/>
                <a:stretch>
                  <a:fillRect l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13477-5F4C-0B02-02B3-9289580A2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0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0460-AA8F-CD49-4C78-03A2E2F5E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176" y="714784"/>
            <a:ext cx="6556917" cy="91879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FEATURE ENGINEERING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0046DA-0BA9-876A-6534-2ADE057F9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483" y="1542055"/>
            <a:ext cx="10138317" cy="41316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0529-C128-4D45-09F3-3B2AF4819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02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C373-6D11-E81D-54B8-FAAA3D13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4"/>
            <a:ext cx="10515600" cy="109721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DATA SPLITTING (K-FOLD CROSS VALIDATION)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1C855E-5CCD-5570-2A91-D328C34E9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587" y="1572323"/>
            <a:ext cx="10348825" cy="3888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FE42F-3C77-571F-A9BC-0D3FA7E3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6485" y="5790293"/>
            <a:ext cx="642257" cy="316593"/>
          </a:xfrm>
        </p:spPr>
        <p:txBody>
          <a:bodyPr/>
          <a:lstStyle/>
          <a:p>
            <a:fld id="{C52AFD5A-4082-4BE4-96FC-4C4C6076294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35342" y="5583464"/>
            <a:ext cx="631371" cy="599622"/>
          </a:xfrm>
        </p:spPr>
        <p:txBody>
          <a:bodyPr/>
          <a:lstStyle/>
          <a:p>
            <a:fld id="{C52AFD5A-4082-4BE4-96FC-4C4C6076294A}" type="slidenum">
              <a:rPr lang="en-US" sz="2400" b="1" smtClean="0">
                <a:solidFill>
                  <a:schemeClr val="tx1"/>
                </a:solidFill>
              </a:rPr>
              <a:pPr/>
              <a:t>19</a:t>
            </a:fld>
            <a:endParaRPr 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3427171"/>
              </p:ext>
            </p:extLst>
          </p:nvPr>
        </p:nvGraphicFramePr>
        <p:xfrm>
          <a:off x="653143" y="740227"/>
          <a:ext cx="10844977" cy="4482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26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73156-26FF-0ED3-73D6-EEA02705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925"/>
            <a:ext cx="10515600" cy="97942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iri Body"/>
              </a:rPr>
              <a:t>OUTLINE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1588346"/>
            <a:ext cx="10515600" cy="427799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dirty="0"/>
              <a:t>AIM AND OBJECTIVES</a:t>
            </a:r>
          </a:p>
          <a:p>
            <a:pPr>
              <a:lnSpc>
                <a:spcPct val="150000"/>
              </a:lnSpc>
            </a:pPr>
            <a:r>
              <a:rPr lang="en-US" dirty="0"/>
              <a:t>METHODOLOGY </a:t>
            </a:r>
          </a:p>
          <a:p>
            <a:pPr>
              <a:lnSpc>
                <a:spcPct val="150000"/>
              </a:lnSpc>
            </a:pPr>
            <a:r>
              <a:rPr lang="en-US" dirty="0"/>
              <a:t>RESULTS AND DISCUSSION</a:t>
            </a:r>
          </a:p>
          <a:p>
            <a:pPr>
              <a:lnSpc>
                <a:spcPct val="150000"/>
              </a:lnSpc>
            </a:pPr>
            <a:r>
              <a:rPr lang="en-US" dirty="0"/>
              <a:t>CONCLUSION</a:t>
            </a:r>
          </a:p>
          <a:p>
            <a:pPr>
              <a:lnSpc>
                <a:spcPct val="150000"/>
              </a:lnSpc>
            </a:pPr>
            <a:r>
              <a:rPr lang="en-US" dirty="0"/>
              <a:t>RECOMMENDATIONS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906759" y="5627058"/>
            <a:ext cx="447041" cy="523664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2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7698D-EC22-4856-DB07-3405B51064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1269" y="608925"/>
            <a:ext cx="6805624" cy="56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C55F-5262-B738-8146-80D619E9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110" y="574876"/>
            <a:ext cx="7853779" cy="716594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Montserrat" pitchFamily="2" charset="0"/>
              </a:rPr>
              <a:t>RESULTS AND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770871" y="5640573"/>
            <a:ext cx="627493" cy="485925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20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FD68C-9E46-D589-F0BE-3A38EFCC7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25" y="1204383"/>
            <a:ext cx="9529046" cy="49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07720" y="1036361"/>
            <a:ext cx="10515600" cy="42779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5851" y="5811190"/>
            <a:ext cx="2743200" cy="365125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21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C666E-30B9-E5F6-9E57-FD80182D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48" y="788458"/>
            <a:ext cx="10246103" cy="491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3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855C6-73BE-53C2-C63B-3F9C9332F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8" y="869795"/>
            <a:ext cx="9712712" cy="5064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02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55446-F43F-D78C-ED71-999E079F2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4428"/>
            <a:ext cx="10515600" cy="6423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E86E6F-65C4-483E-CA76-EBE6455D0F0C}"/>
              </a:ext>
            </a:extLst>
          </p:cNvPr>
          <p:cNvSpPr/>
          <p:nvPr/>
        </p:nvSpPr>
        <p:spPr>
          <a:xfrm>
            <a:off x="684195" y="1366787"/>
            <a:ext cx="10837244" cy="4649001"/>
          </a:xfrm>
          <a:prstGeom prst="round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9B8B1-3D0F-3F37-A622-BB7FBBAC2679}"/>
              </a:ext>
            </a:extLst>
          </p:cNvPr>
          <p:cNvSpPr txBox="1"/>
          <p:nvPr/>
        </p:nvSpPr>
        <p:spPr>
          <a:xfrm>
            <a:off x="838199" y="1841886"/>
            <a:ext cx="1083724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This study reveals that the models performed </a:t>
            </a:r>
            <a:r>
              <a:rPr lang="en-US" sz="3200" b="1" dirty="0">
                <a:solidFill>
                  <a:srgbClr val="FF0000"/>
                </a:solidFill>
              </a:rPr>
              <a:t>poorly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due to </a:t>
            </a:r>
            <a:r>
              <a:rPr lang="en-US" sz="3200" b="1" dirty="0">
                <a:solidFill>
                  <a:srgbClr val="FF0000"/>
                </a:solidFill>
              </a:rPr>
              <a:t>large prediction errors</a:t>
            </a:r>
            <a:r>
              <a:rPr lang="en-US" sz="3200" dirty="0"/>
              <a:t>, suggesting potential </a:t>
            </a:r>
            <a:r>
              <a:rPr lang="en-US" sz="3200" b="1" dirty="0">
                <a:solidFill>
                  <a:srgbClr val="FF0000"/>
                </a:solidFill>
              </a:rPr>
              <a:t>overfitting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dirty="0"/>
              <a:t>The </a:t>
            </a:r>
            <a:r>
              <a:rPr lang="en-US" sz="3200" b="1" dirty="0">
                <a:solidFill>
                  <a:srgbClr val="FF0000"/>
                </a:solidFill>
              </a:rPr>
              <a:t>large errors </a:t>
            </a:r>
            <a:r>
              <a:rPr lang="en-US" sz="3200" dirty="0"/>
              <a:t>indicate that the current models may not be capturing all relevant </a:t>
            </a:r>
            <a:r>
              <a:rPr lang="en-US" sz="3200" b="1" dirty="0">
                <a:solidFill>
                  <a:srgbClr val="FF0000"/>
                </a:solidFill>
              </a:rPr>
              <a:t>features</a:t>
            </a:r>
            <a:r>
              <a:rPr lang="en-US" sz="3200" dirty="0"/>
              <a:t> influencing rock strength.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3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/>
          <p:nvPr/>
        </p:nvSpPr>
        <p:spPr>
          <a:xfrm rot="5400000">
            <a:off x="8125586" y="3104752"/>
            <a:ext cx="3416000" cy="2816730"/>
          </a:xfrm>
          <a:prstGeom prst="chevron">
            <a:avLst>
              <a:gd name="adj" fmla="val 2723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9" name="Google Shape;409;p28"/>
          <p:cNvSpPr/>
          <p:nvPr/>
        </p:nvSpPr>
        <p:spPr>
          <a:xfrm rot="5400000">
            <a:off x="4424444" y="3151654"/>
            <a:ext cx="3416000" cy="2722926"/>
          </a:xfrm>
          <a:prstGeom prst="chevron">
            <a:avLst>
              <a:gd name="adj" fmla="val 2723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10" name="Google Shape;410;p28"/>
          <p:cNvSpPr/>
          <p:nvPr/>
        </p:nvSpPr>
        <p:spPr>
          <a:xfrm rot="5400000">
            <a:off x="460512" y="3301875"/>
            <a:ext cx="3303174" cy="2481055"/>
          </a:xfrm>
          <a:prstGeom prst="chevron">
            <a:avLst>
              <a:gd name="adj" fmla="val 27238"/>
            </a:avLst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2" name="Google Shape;412;p28"/>
          <p:cNvSpPr/>
          <p:nvPr/>
        </p:nvSpPr>
        <p:spPr>
          <a:xfrm rot="5400000">
            <a:off x="8133257" y="1533571"/>
            <a:ext cx="3416000" cy="2809741"/>
          </a:xfrm>
          <a:prstGeom prst="chevron">
            <a:avLst>
              <a:gd name="adj" fmla="val 2723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13" name="Google Shape;413;p28"/>
          <p:cNvSpPr/>
          <p:nvPr/>
        </p:nvSpPr>
        <p:spPr>
          <a:xfrm rot="5400000">
            <a:off x="4431193" y="1572561"/>
            <a:ext cx="3416001" cy="2731759"/>
          </a:xfrm>
          <a:prstGeom prst="chevron">
            <a:avLst>
              <a:gd name="adj" fmla="val 2723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14" name="Google Shape;414;p28"/>
          <p:cNvSpPr/>
          <p:nvPr/>
        </p:nvSpPr>
        <p:spPr>
          <a:xfrm rot="5400000">
            <a:off x="304185" y="1806524"/>
            <a:ext cx="3633495" cy="2481057"/>
          </a:xfrm>
          <a:prstGeom prst="chevron">
            <a:avLst>
              <a:gd name="adj" fmla="val 27238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415" name="Google Shape;415;p28"/>
          <p:cNvSpPr txBox="1">
            <a:spLocks noGrp="1"/>
          </p:cNvSpPr>
          <p:nvPr>
            <p:ph type="title"/>
          </p:nvPr>
        </p:nvSpPr>
        <p:spPr>
          <a:xfrm>
            <a:off x="1259211" y="559532"/>
            <a:ext cx="10264400" cy="6707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dirty="0"/>
              <a:t>RECOMMENDATIONS</a:t>
            </a:r>
            <a:endParaRPr dirty="0"/>
          </a:p>
        </p:txBody>
      </p:sp>
      <p:sp>
        <p:nvSpPr>
          <p:cNvPr id="416" name="Google Shape;416;p28"/>
          <p:cNvSpPr txBox="1"/>
          <p:nvPr/>
        </p:nvSpPr>
        <p:spPr>
          <a:xfrm>
            <a:off x="8550406" y="2744163"/>
            <a:ext cx="2566359" cy="1057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667" b="1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Apply other ensemble regression models</a:t>
            </a:r>
            <a:endParaRPr sz="2667" b="1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3480521" y="2650415"/>
            <a:ext cx="2527600" cy="2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667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0" name="Google Shape;420;p28"/>
          <p:cNvSpPr txBox="1"/>
          <p:nvPr/>
        </p:nvSpPr>
        <p:spPr>
          <a:xfrm>
            <a:off x="572408" y="2063950"/>
            <a:ext cx="2910142" cy="2074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Perform Hyperparameter Tuning</a:t>
            </a:r>
            <a:endParaRPr sz="2400" b="1" dirty="0">
              <a:solidFill>
                <a:schemeClr val="bg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2" name="Google Shape;422;p28"/>
          <p:cNvSpPr txBox="1"/>
          <p:nvPr/>
        </p:nvSpPr>
        <p:spPr>
          <a:xfrm>
            <a:off x="4724078" y="2304458"/>
            <a:ext cx="2816730" cy="159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" sz="2667" b="1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Use features that correlate well with rock strength</a:t>
            </a:r>
            <a:endParaRPr sz="2667" b="1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 animBg="1"/>
      <p:bldP spid="409" grpId="0" animBg="1"/>
      <p:bldP spid="410" grpId="0" animBg="1"/>
      <p:bldP spid="412" grpId="0" animBg="1"/>
      <p:bldP spid="413" grpId="0" animBg="1"/>
      <p:bldP spid="414" grpId="0" animBg="1"/>
      <p:bldP spid="416" grpId="0"/>
      <p:bldP spid="420" grpId="0"/>
      <p:bldP spid="4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BEAE-AE0C-A113-CB6C-C6597B310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0"/>
              </a:rPr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239585" y="6206066"/>
            <a:ext cx="1054947" cy="333588"/>
          </a:xfrm>
        </p:spPr>
        <p:txBody>
          <a:bodyPr/>
          <a:lstStyle/>
          <a:p>
            <a:fld id="{C52AFD5A-4082-4BE4-96FC-4C4C6076294A}" type="slidenum">
              <a:rPr lang="en-US" sz="1800" b="1" smtClean="0">
                <a:solidFill>
                  <a:srgbClr val="00B050"/>
                </a:solidFill>
              </a:rPr>
              <a:pPr/>
              <a:t>25</a:t>
            </a:fld>
            <a:endParaRPr lang="en-US" sz="1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4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832" y="608924"/>
            <a:ext cx="10425968" cy="726277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Montserrat" pitchFamily="2" charset="0"/>
              </a:rPr>
              <a:t> </a:t>
            </a:r>
            <a:r>
              <a:rPr lang="en-US" dirty="0">
                <a:latin typeface="Calibiri Body"/>
              </a:rPr>
              <a:t>INTRODUCTION</a:t>
            </a:r>
            <a:endParaRPr lang="en-US" sz="3400" dirty="0">
              <a:latin typeface="Calibiri Body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83016" y="1290002"/>
            <a:ext cx="10515600" cy="4277995"/>
          </a:xfrm>
        </p:spPr>
        <p:txBody>
          <a:bodyPr/>
          <a:lstStyle/>
          <a:p>
            <a:r>
              <a:rPr lang="en-US" dirty="0"/>
              <a:t>There are various ways to predict rock strength.</a:t>
            </a:r>
          </a:p>
          <a:p>
            <a:pPr marL="514350" indent="-514350">
              <a:buAutoNum type="alphaUcPeriod"/>
            </a:pPr>
            <a:r>
              <a:rPr lang="en-US" sz="3200" b="1" dirty="0">
                <a:solidFill>
                  <a:srgbClr val="FF0000"/>
                </a:solidFill>
              </a:rPr>
              <a:t>Laboratory Test</a:t>
            </a:r>
          </a:p>
          <a:p>
            <a:pPr marL="514350" indent="-514350">
              <a:buAutoNum type="alphaUcPeriod"/>
            </a:pPr>
            <a:endParaRPr lang="en-US" sz="32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7" y="2535325"/>
            <a:ext cx="3003184" cy="26676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09885" y="5467970"/>
            <a:ext cx="211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UCS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0397067" y="5786971"/>
            <a:ext cx="795866" cy="425511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3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11F56F4-FC54-0A96-C52A-92BCC25C9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13" y="2535324"/>
            <a:ext cx="3629687" cy="26676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949566-BE7F-72BB-A988-1C5099F9DE14}"/>
              </a:ext>
            </a:extLst>
          </p:cNvPr>
          <p:cNvSpPr txBox="1"/>
          <p:nvPr/>
        </p:nvSpPr>
        <p:spPr>
          <a:xfrm>
            <a:off x="1474635" y="5386861"/>
            <a:ext cx="2111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Schmidt hammer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0A8FC5-C9B4-32E6-D8DD-407ED201C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2535325"/>
            <a:ext cx="3092815" cy="2667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6E2EB-C124-DC2A-D6A6-91C54F446C34}"/>
              </a:ext>
            </a:extLst>
          </p:cNvPr>
          <p:cNvSpPr txBox="1"/>
          <p:nvPr/>
        </p:nvSpPr>
        <p:spPr>
          <a:xfrm>
            <a:off x="9545135" y="5477429"/>
            <a:ext cx="97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TCS</a:t>
            </a:r>
          </a:p>
        </p:txBody>
      </p:sp>
    </p:spTree>
    <p:extLst>
      <p:ext uri="{BB962C8B-B14F-4D97-AF65-F5344CB8AC3E}">
        <p14:creationId xmlns:p14="http://schemas.microsoft.com/office/powerpoint/2010/main" val="171621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7314" y="955081"/>
                <a:ext cx="10526486" cy="4422462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B. Using Correlations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45+</m:t>
                          </m:r>
                          <m:f>
                            <m:fPr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4000" dirty="0"/>
                            <m:t> </m:t>
                          </m:r>
                        </m:e>
                      </m:d>
                      <m:r>
                        <a:rPr lang="en-US" sz="40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𝟐𝐜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𝒕𝒂𝒏</m:t>
                      </m:r>
                      <m:d>
                        <m:d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dirty="0">
                              <a:latin typeface="Cambria Math" panose="02040503050406030204" pitchFamily="18" charset="0"/>
                            </a:rPr>
                            <m:t>𝟒𝟓</m:t>
                          </m:r>
                          <m:r>
                            <a:rPr lang="en-US" sz="4000" b="1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US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314" y="955081"/>
                <a:ext cx="10526486" cy="4422462"/>
              </a:xfrm>
              <a:blipFill>
                <a:blip r:embed="rId2"/>
                <a:stretch>
                  <a:fillRect l="-1563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80400" y="5642042"/>
            <a:ext cx="2743200" cy="365125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4</a:t>
            </a:fld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93650" y="1868594"/>
                <a:ext cx="6903493" cy="1383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𝐔𝐂𝐒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  <m:t>𝟒𝟓</m:t>
                          </m:r>
                          <m:r>
                            <a:rPr lang="en-US" sz="40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num>
                            <m:den>
                              <m:r>
                                <a:rPr lang="en-US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650" y="1868594"/>
                <a:ext cx="6903493" cy="1383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69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42381"/>
            <a:ext cx="10515600" cy="4277995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C. Using Machine Learning Algorithm</a:t>
            </a:r>
          </a:p>
          <a:p>
            <a:pPr marL="0" indent="0">
              <a:buNone/>
            </a:pP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041118" y="5775584"/>
            <a:ext cx="384386" cy="452496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5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9E5ABF-FA72-36FE-FFF9-8A0B1ECF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84960"/>
            <a:ext cx="10126718" cy="453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4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963800" y="612526"/>
            <a:ext cx="10264400" cy="6719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b="0" dirty="0">
                <a:solidFill>
                  <a:schemeClr val="tx1"/>
                </a:solidFill>
              </a:rPr>
              <a:t>Importance of Rock Strength Prediction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963732" y="1373156"/>
            <a:ext cx="3589422" cy="2055844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" name="Google Shape;234;p22"/>
          <p:cNvSpPr/>
          <p:nvPr/>
        </p:nvSpPr>
        <p:spPr>
          <a:xfrm>
            <a:off x="7755759" y="3996531"/>
            <a:ext cx="3681667" cy="2055844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5" name="Google Shape;235;p22"/>
          <p:cNvSpPr/>
          <p:nvPr/>
        </p:nvSpPr>
        <p:spPr>
          <a:xfrm>
            <a:off x="4814028" y="2501663"/>
            <a:ext cx="2737860" cy="2055844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" name="Google Shape;237;p22"/>
          <p:cNvSpPr txBox="1"/>
          <p:nvPr/>
        </p:nvSpPr>
        <p:spPr>
          <a:xfrm>
            <a:off x="4640112" y="2728663"/>
            <a:ext cx="2737860" cy="12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" sz="267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Helps in Drill bit selection</a:t>
            </a:r>
            <a:endParaRPr sz="267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2"/>
          <p:cNvSpPr txBox="1"/>
          <p:nvPr/>
        </p:nvSpPr>
        <p:spPr>
          <a:xfrm>
            <a:off x="7770477" y="4252680"/>
            <a:ext cx="3182966" cy="1325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" sz="267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Helps to minimize the risk of sand production</a:t>
            </a:r>
            <a:endParaRPr sz="267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682587" y="1632133"/>
            <a:ext cx="4044483" cy="1739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sz="267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Applied in Hydraulic fracturing operations</a:t>
            </a:r>
            <a:endParaRPr sz="267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raphic 4" descr="Books with solid fill">
            <a:extLst>
              <a:ext uri="{FF2B5EF4-FFF2-40B4-BE49-F238E27FC236}">
                <a16:creationId xmlns:a16="http://schemas.microsoft.com/office/drawing/2014/main" id="{FBC41C78-CD25-105E-BE44-3B9C0BA7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525" y="639616"/>
            <a:ext cx="655995" cy="655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animBg="1"/>
      <p:bldP spid="234" grpId="0" animBg="1"/>
      <p:bldP spid="235" grpId="0" animBg="1"/>
      <p:bldP spid="237" grpId="0"/>
      <p:bldP spid="239" grpId="0"/>
      <p:bldP spid="2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8925"/>
            <a:ext cx="10354733" cy="753151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Calibiri Body"/>
              </a:rPr>
              <a:t>AIMS/OBJECTIVES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1999" y="1240971"/>
                <a:ext cx="10689771" cy="500810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3000" b="1" dirty="0">
                    <a:latin typeface="Calibiri Body"/>
                  </a:rPr>
                  <a:t>AIMS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US" sz="2600" dirty="0">
                    <a:latin typeface="Calibiri Body"/>
                  </a:rPr>
                  <a:t>To compare and harness the strengths of  LASSO Regression, Random Forest and Decision Tree Machine Learning Algorithms for predicting rock strength in order  to provide more accurate and interpretable reliable predictions.</a:t>
                </a:r>
              </a:p>
              <a:p>
                <a:pPr marL="0" indent="0" algn="just">
                  <a:buNone/>
                </a:pPr>
                <a:endParaRPr lang="en-US" sz="3000" b="1" dirty="0">
                  <a:latin typeface="Calibiri Body"/>
                </a:endParaRPr>
              </a:p>
              <a:p>
                <a:pPr marL="0" indent="0">
                  <a:buNone/>
                </a:pPr>
                <a:r>
                  <a:rPr lang="en-US" sz="3000" b="1" dirty="0">
                    <a:latin typeface="Calibiri Body"/>
                  </a:rPr>
                  <a:t>OBJECTIVES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Calibiri Body"/>
                  </a:rPr>
                  <a:t>To use evaluation metrics like 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libiri Body"/>
                  </a:rPr>
                  <a:t>Mean Absolute Error (MAE)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libiri Body"/>
                  </a:rPr>
                  <a:t>Root Mean Square Error (RMSE)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libiri Body"/>
                  </a:rPr>
                  <a:t>Mean Square Error (MSE)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libiri Body"/>
                  </a:rPr>
                  <a:t>Co-efficient of Determination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latin typeface="Calibiri Body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Calibiri Body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Montserrat" pitchFamily="2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400" dirty="0">
                  <a:latin typeface="Montserrat" pitchFamily="2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999" y="1240971"/>
                <a:ext cx="10689771" cy="5008104"/>
              </a:xfrm>
              <a:blipFill>
                <a:blip r:embed="rId2"/>
                <a:stretch>
                  <a:fillRect l="-1311" t="-3167" r="-969" b="-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49733" y="5822633"/>
            <a:ext cx="2743200" cy="365125"/>
          </a:xfrm>
        </p:spPr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7</a:t>
            </a:fld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51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0E82-1A2A-0BFE-24E6-ACBBA069A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1157" y="387351"/>
            <a:ext cx="5649686" cy="834271"/>
          </a:xfrm>
        </p:spPr>
        <p:txBody>
          <a:bodyPr>
            <a:normAutofit/>
          </a:bodyPr>
          <a:lstStyle/>
          <a:p>
            <a:pPr algn="ctr"/>
            <a:r>
              <a:rPr lang="en-US" sz="3400" dirty="0">
                <a:latin typeface="Montserrat" pitchFamily="2" charset="0"/>
              </a:rPr>
              <a:t> </a:t>
            </a:r>
            <a:r>
              <a:rPr lang="en-US" sz="2800" dirty="0">
                <a:latin typeface="Montserrat" pitchFamily="2" charset="0"/>
              </a:rPr>
              <a:t>METHODOLOGY</a:t>
            </a:r>
            <a:endParaRPr lang="en-US" sz="3400" dirty="0">
              <a:latin typeface="Montserrat" pitchFamily="2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8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93DC9-B566-5C07-4BDF-D7D961160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9" y="1028098"/>
            <a:ext cx="9699171" cy="52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0CA388-FBFD-C16C-660D-17EDB88D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060" y="608925"/>
            <a:ext cx="9613900" cy="494865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DATA VISUALIZATION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2AFD5A-4082-4BE4-96FC-4C4C6076294A}" type="slidenum">
              <a:rPr lang="en-US" sz="2000" b="1" smtClean="0">
                <a:solidFill>
                  <a:schemeClr val="tx1"/>
                </a:solidFill>
              </a:rPr>
              <a:pPr/>
              <a:t>9</a:t>
            </a:fld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A6D21-1205-851D-BCE3-592E739A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3790"/>
            <a:ext cx="10820400" cy="52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83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38201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2802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WC light.potx" id="{3AAB5C5D-F81D-415E-B016-C95F4778E009}" vid="{707FFEF3-20E4-4742-9351-C9F6B3F14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KWC light</Template>
  <TotalTime>12791</TotalTime>
  <Words>313</Words>
  <Application>Microsoft Office PowerPoint</Application>
  <PresentationFormat>Widescreen</PresentationFormat>
  <Paragraphs>90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Calibiri Body</vt:lpstr>
      <vt:lpstr>Calibri</vt:lpstr>
      <vt:lpstr>Calibri Body</vt:lpstr>
      <vt:lpstr>Cambria Math</vt:lpstr>
      <vt:lpstr>Fira Sans Extra Condensed Medium</vt:lpstr>
      <vt:lpstr>Montserrat</vt:lpstr>
      <vt:lpstr>Roboto</vt:lpstr>
      <vt:lpstr>Times New Roman</vt:lpstr>
      <vt:lpstr>Wingdings</vt:lpstr>
      <vt:lpstr>Office Theme</vt:lpstr>
      <vt:lpstr>PREDICTON OF ROCK STRENGTH FROM GAMMA RAY AND RATE OF PENETRATION DATA USING RANDOM FOREST, LASSO REGRESSION AND DECISION TREE MACHINE LEARNING ALGORITHMS.</vt:lpstr>
      <vt:lpstr>OUTLINE</vt:lpstr>
      <vt:lpstr> INTRODUCTION</vt:lpstr>
      <vt:lpstr>PowerPoint Presentation</vt:lpstr>
      <vt:lpstr>PowerPoint Presentation</vt:lpstr>
      <vt:lpstr>Importance of Rock Strength Prediction</vt:lpstr>
      <vt:lpstr>AIMS/OBJECTIVES</vt:lpstr>
      <vt:lpstr> METHODOLOGY</vt:lpstr>
      <vt:lpstr>DATA VISUALIZATION</vt:lpstr>
      <vt:lpstr>PowerPoint Presentation</vt:lpstr>
      <vt:lpstr>DATA CLEANING : INTERPOLATION</vt:lpstr>
      <vt:lpstr>PowerPoint Presentation</vt:lpstr>
      <vt:lpstr>PowerPoint Presentation</vt:lpstr>
      <vt:lpstr>PowerPoint Presentation</vt:lpstr>
      <vt:lpstr>PowerPoint Presentation</vt:lpstr>
      <vt:lpstr>FEATURE SCALING (STANDARDIZATION)</vt:lpstr>
      <vt:lpstr>FEATURE ENGINEERING</vt:lpstr>
      <vt:lpstr>DATA SPLITTING (K-FOLD CROSS VALIDATION)</vt:lpstr>
      <vt:lpstr>PowerPoint Presentation</vt:lpstr>
      <vt:lpstr>RESULTS AND DISCUSSION</vt:lpstr>
      <vt:lpstr>PowerPoint Presentation</vt:lpstr>
      <vt:lpstr>PowerPoint Presentation</vt:lpstr>
      <vt:lpstr>CONCLUSION</vt:lpstr>
      <vt:lpstr>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Vincent Hope</dc:creator>
  <cp:lastModifiedBy>Nhyiraba Paa Kwesi Appiah</cp:lastModifiedBy>
  <cp:revision>184</cp:revision>
  <dcterms:created xsi:type="dcterms:W3CDTF">2023-07-24T13:47:17Z</dcterms:created>
  <dcterms:modified xsi:type="dcterms:W3CDTF">2024-08-26T07:07:40Z</dcterms:modified>
</cp:coreProperties>
</file>